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8" r:id="rId3"/>
    <p:sldId id="307" r:id="rId4"/>
    <p:sldId id="309" r:id="rId5"/>
    <p:sldId id="306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8" r:id="rId14"/>
    <p:sldId id="317" r:id="rId15"/>
    <p:sldId id="319" r:id="rId16"/>
    <p:sldId id="320" r:id="rId17"/>
    <p:sldId id="321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FDA1-5861-40A5-B07D-4E7536DC606B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C8C6-7361-4CDD-B139-E39B87892B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193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FDA1-5861-40A5-B07D-4E7536DC606B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C8C6-7361-4CDD-B139-E39B87892B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754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FDA1-5861-40A5-B07D-4E7536DC606B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C8C6-7361-4CDD-B139-E39B87892B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12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FDA1-5861-40A5-B07D-4E7536DC606B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C8C6-7361-4CDD-B139-E39B87892B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224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FDA1-5861-40A5-B07D-4E7536DC606B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C8C6-7361-4CDD-B139-E39B87892B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4312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FDA1-5861-40A5-B07D-4E7536DC606B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C8C6-7361-4CDD-B139-E39B87892B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86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FDA1-5861-40A5-B07D-4E7536DC606B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C8C6-7361-4CDD-B139-E39B87892B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894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FDA1-5861-40A5-B07D-4E7536DC606B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C8C6-7361-4CDD-B139-E39B87892B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940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FDA1-5861-40A5-B07D-4E7536DC606B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C8C6-7361-4CDD-B139-E39B87892B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890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FDA1-5861-40A5-B07D-4E7536DC606B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C8C6-7361-4CDD-B139-E39B87892B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47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FDA1-5861-40A5-B07D-4E7536DC606B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C8C6-7361-4CDD-B139-E39B87892B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85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DFDA1-5861-40A5-B07D-4E7536DC606B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AC8C6-7361-4CDD-B139-E39B87892B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68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118512" y="218283"/>
            <a:ext cx="7915748" cy="762000"/>
          </a:xfrm>
        </p:spPr>
        <p:txBody>
          <a:bodyPr/>
          <a:lstStyle/>
          <a:p>
            <a:r>
              <a:rPr lang="en-US" altLang="en-US" sz="2200" b="1" dirty="0">
                <a:solidFill>
                  <a:srgbClr val="FF0000"/>
                </a:solidFill>
                <a:latin typeface="Cambria" panose="02040503050406030204" pitchFamily="18" charset="0"/>
              </a:rPr>
              <a:t>UNIVERSITY OF ENGINEERING &amp; MANAGEMENT, KOLKATA</a:t>
            </a: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smtClean="0"/>
              <a:t>Click to edit Master subtitle style</a:t>
            </a:r>
          </a:p>
        </p:txBody>
      </p:sp>
      <p:pic>
        <p:nvPicPr>
          <p:cNvPr id="205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9250"/>
            <a:ext cx="12192000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70" y="142081"/>
            <a:ext cx="1173163" cy="108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TextBox 1"/>
          <p:cNvSpPr txBox="1">
            <a:spLocks noChangeArrowheads="1"/>
          </p:cNvSpPr>
          <p:nvPr/>
        </p:nvSpPr>
        <p:spPr bwMode="auto">
          <a:xfrm>
            <a:off x="2292022" y="1044574"/>
            <a:ext cx="7086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Cambria" panose="02040503050406030204" pitchFamily="18" charset="0"/>
              </a:rPr>
              <a:t>Course Name </a:t>
            </a:r>
            <a:r>
              <a:rPr lang="en-US" b="1" dirty="0" smtClean="0">
                <a:solidFill>
                  <a:srgbClr val="0000FF"/>
                </a:solidFill>
                <a:latin typeface="Cambria" panose="02040503050406030204" pitchFamily="18" charset="0"/>
              </a:rPr>
              <a:t>: Indian Constitution </a:t>
            </a:r>
            <a:endParaRPr lang="en-US" b="1" dirty="0">
              <a:solidFill>
                <a:srgbClr val="0000FF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75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05800"/>
              </p:ext>
            </p:extLst>
          </p:nvPr>
        </p:nvGraphicFramePr>
        <p:xfrm>
          <a:off x="0" y="1"/>
          <a:ext cx="12192000" cy="1355729"/>
        </p:xfrm>
        <a:graphic>
          <a:graphicData uri="http://schemas.openxmlformats.org/drawingml/2006/table">
            <a:tbl>
              <a:tblPr/>
              <a:tblGrid>
                <a:gridCol w="1428751"/>
                <a:gridCol w="10458449"/>
                <a:gridCol w="304800"/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620" y="1448554"/>
            <a:ext cx="11334938" cy="787651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JURISDICTION AND POWERS OF SUPREME COURT</a:t>
            </a:r>
            <a:endParaRPr lang="en-IN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78558" y="6492875"/>
            <a:ext cx="413442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2D709F5-0689-4F51-980C-752EEC7ED17D}" type="slidenum">
              <a:rPr lang="en-US" altLang="en-US"/>
              <a:pPr/>
              <a:t>10</a:t>
            </a:fld>
            <a:endParaRPr lang="en-US" altLang="en-US" dirty="0"/>
          </a:p>
        </p:txBody>
      </p:sp>
      <p:pic>
        <p:nvPicPr>
          <p:cNvPr id="308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" y="12524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2344847"/>
            <a:ext cx="10910180" cy="4148028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jurisdiction and powers of the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Supreme Court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can be classified into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Original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Jurisdiction.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Writ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Jurisdiction.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Appellate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Jurisdiction.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Advisory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Jurisdiction.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Court of Record.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Power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of Judicial Review.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Constitutional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Interpretation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Other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Powers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343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05800"/>
              </p:ext>
            </p:extLst>
          </p:nvPr>
        </p:nvGraphicFramePr>
        <p:xfrm>
          <a:off x="0" y="1"/>
          <a:ext cx="12192000" cy="1355729"/>
        </p:xfrm>
        <a:graphic>
          <a:graphicData uri="http://schemas.openxmlformats.org/drawingml/2006/table">
            <a:tbl>
              <a:tblPr/>
              <a:tblGrid>
                <a:gridCol w="1428751"/>
                <a:gridCol w="10458449"/>
                <a:gridCol w="304800"/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620" y="1448554"/>
            <a:ext cx="11334938" cy="787651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Cambria" panose="02040503050406030204" pitchFamily="18" charset="0"/>
                <a:ea typeface="Cambria" panose="02040503050406030204" pitchFamily="18" charset="0"/>
              </a:rPr>
              <a:t>Original Jurisdiction</a:t>
            </a: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78558" y="6492875"/>
            <a:ext cx="413442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2D709F5-0689-4F51-980C-752EEC7ED17D}" type="slidenum">
              <a:rPr lang="en-US" altLang="en-US"/>
              <a:pPr/>
              <a:t>11</a:t>
            </a:fld>
            <a:endParaRPr lang="en-US" altLang="en-US" dirty="0"/>
          </a:p>
        </p:txBody>
      </p:sp>
      <p:pic>
        <p:nvPicPr>
          <p:cNvPr id="308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" y="12524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2344847"/>
            <a:ext cx="10910180" cy="4148028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Supreme Court decides the dispute between: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Centre and one or more States;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Centre and any State or States on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one side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and one or more States on the other; or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between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two or more States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 the above federal disputes, the Supreme Court has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exclusive original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jurisdiction. Exclusive means, no other court can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decide such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disputes and original means, the power to hear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such disputes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 the first instance, not by way of appeal.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9092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05800"/>
              </p:ext>
            </p:extLst>
          </p:nvPr>
        </p:nvGraphicFramePr>
        <p:xfrm>
          <a:off x="0" y="1"/>
          <a:ext cx="12192000" cy="1355729"/>
        </p:xfrm>
        <a:graphic>
          <a:graphicData uri="http://schemas.openxmlformats.org/drawingml/2006/table">
            <a:tbl>
              <a:tblPr/>
              <a:tblGrid>
                <a:gridCol w="1428751"/>
                <a:gridCol w="10458449"/>
                <a:gridCol w="304800"/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620" y="1448554"/>
            <a:ext cx="11334938" cy="787651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Cambria" panose="02040503050406030204" pitchFamily="18" charset="0"/>
                <a:ea typeface="Cambria" panose="02040503050406030204" pitchFamily="18" charset="0"/>
              </a:rPr>
              <a:t>Writ Jurisdiction</a:t>
            </a: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78558" y="6492875"/>
            <a:ext cx="413442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2D709F5-0689-4F51-980C-752EEC7ED17D}" type="slidenum">
              <a:rPr lang="en-US" altLang="en-US"/>
              <a:pPr/>
              <a:t>12</a:t>
            </a:fld>
            <a:endParaRPr lang="en-US" altLang="en-US" dirty="0"/>
          </a:p>
        </p:txBody>
      </p:sp>
      <p:pic>
        <p:nvPicPr>
          <p:cNvPr id="308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" y="12524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2344847"/>
            <a:ext cx="10910180" cy="414802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Constitution has constituted the Supreme Court as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 guarantor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and defender of the fundamental rights of the citizens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Supreme Court is empowered to issue writs including </a:t>
            </a:r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habeas corpus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mandamus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prohibition, 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quo </a:t>
            </a:r>
            <a:r>
              <a:rPr lang="en-US" i="1" dirty="0" err="1">
                <a:latin typeface="Cambria" panose="02040503050406030204" pitchFamily="18" charset="0"/>
                <a:ea typeface="Cambria" panose="02040503050406030204" pitchFamily="18" charset="0"/>
              </a:rPr>
              <a:t>warranto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and 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certiorari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for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 enforcement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of the fundamental rights of an aggrieved citizen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Supreme Court has original jurisdiction in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 sense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that an aggrieved citizen can directly go to the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Supreme Court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not necessarily by way of appeal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high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courts are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also empowered to issue writs for the enforcement of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 Fundamental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Rights. It means, when the Fundamental Rights of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 citizen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are violated, the aggrieved party has the option of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moving either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high court or the Supreme Court directly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0748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05800"/>
              </p:ext>
            </p:extLst>
          </p:nvPr>
        </p:nvGraphicFramePr>
        <p:xfrm>
          <a:off x="0" y="1"/>
          <a:ext cx="12192000" cy="1355729"/>
        </p:xfrm>
        <a:graphic>
          <a:graphicData uri="http://schemas.openxmlformats.org/drawingml/2006/table">
            <a:tbl>
              <a:tblPr/>
              <a:tblGrid>
                <a:gridCol w="1428751"/>
                <a:gridCol w="10458449"/>
                <a:gridCol w="304800"/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620" y="1448554"/>
            <a:ext cx="11334938" cy="787651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Cambria" panose="02040503050406030204" pitchFamily="18" charset="0"/>
                <a:ea typeface="Cambria" panose="02040503050406030204" pitchFamily="18" charset="0"/>
              </a:rPr>
              <a:t>Appellate Jurisdiction</a:t>
            </a: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78558" y="6492875"/>
            <a:ext cx="413442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2D709F5-0689-4F51-980C-752EEC7ED17D}" type="slidenum">
              <a:rPr lang="en-US" altLang="en-US"/>
              <a:pPr/>
              <a:t>13</a:t>
            </a:fld>
            <a:endParaRPr lang="en-US" altLang="en-US" dirty="0"/>
          </a:p>
        </p:txBody>
      </p:sp>
      <p:pic>
        <p:nvPicPr>
          <p:cNvPr id="308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" y="12524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2344847"/>
            <a:ext cx="10910180" cy="4148028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Supreme Court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is primarily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 court of appeal and hears appeals against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judgements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of the lower courts. </a:t>
            </a: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It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enjoys a wide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appellate jurisdiction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which can be classified under four heads: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Appeals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 constitutional matters.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Appeals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 civil matters.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Appeals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 criminal matters.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Appeals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by special leave.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5268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05800"/>
              </p:ext>
            </p:extLst>
          </p:nvPr>
        </p:nvGraphicFramePr>
        <p:xfrm>
          <a:off x="0" y="1"/>
          <a:ext cx="12192000" cy="1355729"/>
        </p:xfrm>
        <a:graphic>
          <a:graphicData uri="http://schemas.openxmlformats.org/drawingml/2006/table">
            <a:tbl>
              <a:tblPr/>
              <a:tblGrid>
                <a:gridCol w="1428751"/>
                <a:gridCol w="10458449"/>
                <a:gridCol w="304800"/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620" y="1448554"/>
            <a:ext cx="11334938" cy="787651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Cambria" panose="02040503050406030204" pitchFamily="18" charset="0"/>
                <a:ea typeface="Cambria" panose="02040503050406030204" pitchFamily="18" charset="0"/>
              </a:rPr>
              <a:t>Advisory Jurisdiction</a:t>
            </a: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78558" y="6492875"/>
            <a:ext cx="413442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2D709F5-0689-4F51-980C-752EEC7ED17D}" type="slidenum">
              <a:rPr lang="en-US" altLang="en-US"/>
              <a:pPr/>
              <a:t>14</a:t>
            </a:fld>
            <a:endParaRPr lang="en-US" altLang="en-US" dirty="0"/>
          </a:p>
        </p:txBody>
      </p:sp>
      <p:pic>
        <p:nvPicPr>
          <p:cNvPr id="308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" y="12524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2344847"/>
            <a:ext cx="10910180" cy="414802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Constitution (Article 143)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authorises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 President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to seek the opinion of the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Supreme Court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 President can refer to the court either a question of law or a question of fact, provided it is of public importance. However, it is not compulsory for the court to give its advice</a:t>
            </a:r>
          </a:p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8245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05800"/>
              </p:ext>
            </p:extLst>
          </p:nvPr>
        </p:nvGraphicFramePr>
        <p:xfrm>
          <a:off x="0" y="1"/>
          <a:ext cx="12192000" cy="1355729"/>
        </p:xfrm>
        <a:graphic>
          <a:graphicData uri="http://schemas.openxmlformats.org/drawingml/2006/table">
            <a:tbl>
              <a:tblPr/>
              <a:tblGrid>
                <a:gridCol w="1428751"/>
                <a:gridCol w="10458449"/>
                <a:gridCol w="304800"/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620" y="1448554"/>
            <a:ext cx="11334938" cy="787651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Power of Judicial </a:t>
            </a:r>
            <a:r>
              <a:rPr lang="en-US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Review (Article 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137)</a:t>
            </a:r>
            <a:endParaRPr lang="en-IN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78558" y="6492875"/>
            <a:ext cx="413442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2D709F5-0689-4F51-980C-752EEC7ED17D}" type="slidenum">
              <a:rPr lang="en-US" altLang="en-US"/>
              <a:pPr/>
              <a:t>15</a:t>
            </a:fld>
            <a:endParaRPr lang="en-US" altLang="en-US" dirty="0"/>
          </a:p>
        </p:txBody>
      </p:sp>
      <p:pic>
        <p:nvPicPr>
          <p:cNvPr id="308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" y="12524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2344847"/>
            <a:ext cx="10910180" cy="414802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Judicial review is the power of the Supreme Court to examine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 constitutionality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of legislative enactments and executive orders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of both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Central and state governments. On examination, if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they are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found to be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violative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of the Constitution (ultra-vires), they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can be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declared as illegal, unconstitutional and invalid (null and void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) by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Supreme Court. Consequently, they cannot be enforced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by the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Government.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4776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05800"/>
              </p:ext>
            </p:extLst>
          </p:nvPr>
        </p:nvGraphicFramePr>
        <p:xfrm>
          <a:off x="0" y="1"/>
          <a:ext cx="12192000" cy="1355729"/>
        </p:xfrm>
        <a:graphic>
          <a:graphicData uri="http://schemas.openxmlformats.org/drawingml/2006/table">
            <a:tbl>
              <a:tblPr/>
              <a:tblGrid>
                <a:gridCol w="1428751"/>
                <a:gridCol w="10458449"/>
                <a:gridCol w="304800"/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620" y="1448554"/>
            <a:ext cx="11334938" cy="787651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Cambria" panose="02040503050406030204" pitchFamily="18" charset="0"/>
                <a:ea typeface="Cambria" panose="02040503050406030204" pitchFamily="18" charset="0"/>
              </a:rPr>
              <a:t>Constitutional Interpretation</a:t>
            </a: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78558" y="6492875"/>
            <a:ext cx="413442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2D709F5-0689-4F51-980C-752EEC7ED17D}" type="slidenum">
              <a:rPr lang="en-US" altLang="en-US"/>
              <a:pPr/>
              <a:t>16</a:t>
            </a:fld>
            <a:endParaRPr lang="en-US" altLang="en-US" dirty="0"/>
          </a:p>
        </p:txBody>
      </p:sp>
      <p:pic>
        <p:nvPicPr>
          <p:cNvPr id="308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" y="12524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2344847"/>
            <a:ext cx="10910180" cy="414802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 Supreme Court is the ultimate interpreter of the Constitution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. It can give final version to the spirit and content of the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provisions of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constitution and the verbiage used in the constitution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. While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interpreting the constitution, the Supreme Court is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guided by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 number of doctrines. In other words, the Supreme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Court applies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various doctrines in interpreting the constitution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51988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05800"/>
              </p:ext>
            </p:extLst>
          </p:nvPr>
        </p:nvGraphicFramePr>
        <p:xfrm>
          <a:off x="0" y="1"/>
          <a:ext cx="12192000" cy="1355729"/>
        </p:xfrm>
        <a:graphic>
          <a:graphicData uri="http://schemas.openxmlformats.org/drawingml/2006/table">
            <a:tbl>
              <a:tblPr/>
              <a:tblGrid>
                <a:gridCol w="1428751"/>
                <a:gridCol w="10458449"/>
                <a:gridCol w="304800"/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620" y="1448554"/>
            <a:ext cx="11334938" cy="787651"/>
          </a:xfrm>
        </p:spPr>
        <p:txBody>
          <a:bodyPr>
            <a:noAutofit/>
          </a:bodyPr>
          <a:lstStyle/>
          <a:p>
            <a:pPr algn="r"/>
            <a:r>
              <a:rPr lang="en-IN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Before we wrap up……</a:t>
            </a:r>
            <a:endParaRPr lang="en-IN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78558" y="6492875"/>
            <a:ext cx="413442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2D709F5-0689-4F51-980C-752EEC7ED17D}" type="slidenum">
              <a:rPr lang="en-US" altLang="en-US"/>
              <a:pPr/>
              <a:t>17</a:t>
            </a:fld>
            <a:endParaRPr lang="en-US" altLang="en-US" dirty="0"/>
          </a:p>
        </p:txBody>
      </p:sp>
      <p:pic>
        <p:nvPicPr>
          <p:cNvPr id="308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" y="12524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2344847"/>
            <a:ext cx="10910180" cy="4148028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On 29 October 1954, the foundation stone of the Supreme Court building was laid by the first president of India,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Dr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Rajnedra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Prasad.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first woman judge of SC of India and also in Asia was the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Fathima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Beevi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who was appointed to Supreme Court in 1959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strange thing is that the building of Supreme Court (SC) is designed and shaped in such a way that it represents the scales of the justice.</a:t>
            </a: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0147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815222"/>
              </p:ext>
            </p:extLst>
          </p:nvPr>
        </p:nvGraphicFramePr>
        <p:xfrm>
          <a:off x="0" y="1"/>
          <a:ext cx="12192000" cy="1355729"/>
        </p:xfrm>
        <a:graphic>
          <a:graphicData uri="http://schemas.openxmlformats.org/drawingml/2006/table">
            <a:tbl>
              <a:tblPr/>
              <a:tblGrid>
                <a:gridCol w="1428751"/>
                <a:gridCol w="10458449"/>
                <a:gridCol w="304800"/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06" name="TextBox 11"/>
          <p:cNvSpPr txBox="1">
            <a:spLocks noChangeArrowheads="1"/>
          </p:cNvSpPr>
          <p:nvPr/>
        </p:nvSpPr>
        <p:spPr bwMode="auto">
          <a:xfrm>
            <a:off x="4392614" y="2084389"/>
            <a:ext cx="293052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IN" altLang="en-US" sz="4400" b="1">
                <a:latin typeface="Cambria" panose="02040503050406030204" pitchFamily="18" charset="0"/>
              </a:rPr>
              <a:t>Thank You</a:t>
            </a:r>
          </a:p>
        </p:txBody>
      </p:sp>
      <p:sp>
        <p:nvSpPr>
          <p:cNvPr id="4107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25C92A8-95BD-46B0-AE5E-1FBE3836CCEC}" type="slidenum">
              <a:rPr lang="en-US" altLang="en-US"/>
              <a:pPr/>
              <a:t>18</a:t>
            </a:fld>
            <a:endParaRPr lang="en-US" altLang="en-US"/>
          </a:p>
        </p:txBody>
      </p:sp>
      <p:pic>
        <p:nvPicPr>
          <p:cNvPr id="4108" name="Picture 8" descr="handshake-graphic-vector-127508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3124200"/>
            <a:ext cx="2438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9" name="Picture 7" descr="C:\Users\UEM\Desktop\UEM_New_Logo_05-04-20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5" y="9808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4202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05800"/>
              </p:ext>
            </p:extLst>
          </p:nvPr>
        </p:nvGraphicFramePr>
        <p:xfrm>
          <a:off x="0" y="1"/>
          <a:ext cx="12192000" cy="1355729"/>
        </p:xfrm>
        <a:graphic>
          <a:graphicData uri="http://schemas.openxmlformats.org/drawingml/2006/table">
            <a:tbl>
              <a:tblPr/>
              <a:tblGrid>
                <a:gridCol w="1428751"/>
                <a:gridCol w="10458449"/>
                <a:gridCol w="304800"/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78558" y="6492875"/>
            <a:ext cx="413442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2D709F5-0689-4F51-980C-752EEC7ED17D}" type="slidenum">
              <a:rPr lang="en-US" altLang="en-US"/>
              <a:pPr/>
              <a:t>2</a:t>
            </a:fld>
            <a:endParaRPr lang="en-US" altLang="en-US" dirty="0"/>
          </a:p>
        </p:txBody>
      </p:sp>
      <p:pic>
        <p:nvPicPr>
          <p:cNvPr id="308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" y="12524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 descr="See the source imag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13" y="1348967"/>
            <a:ext cx="9829292" cy="542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2762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05800"/>
              </p:ext>
            </p:extLst>
          </p:nvPr>
        </p:nvGraphicFramePr>
        <p:xfrm>
          <a:off x="0" y="1"/>
          <a:ext cx="12192000" cy="1355729"/>
        </p:xfrm>
        <a:graphic>
          <a:graphicData uri="http://schemas.openxmlformats.org/drawingml/2006/table">
            <a:tbl>
              <a:tblPr/>
              <a:tblGrid>
                <a:gridCol w="1428751"/>
                <a:gridCol w="10458449"/>
                <a:gridCol w="304800"/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620" y="1448554"/>
            <a:ext cx="11334938" cy="787651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SUPREME COURT</a:t>
            </a:r>
            <a:endParaRPr lang="en-IN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78558" y="6492875"/>
            <a:ext cx="413442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2D709F5-0689-4F51-980C-752EEC7ED17D}" type="slidenum">
              <a:rPr lang="en-US" altLang="en-US"/>
              <a:pPr/>
              <a:t>3</a:t>
            </a:fld>
            <a:endParaRPr lang="en-US" altLang="en-US" dirty="0"/>
          </a:p>
        </p:txBody>
      </p:sp>
      <p:pic>
        <p:nvPicPr>
          <p:cNvPr id="308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" y="12524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5513559"/>
            <a:ext cx="10910180" cy="9793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The Supreme Court acts as the custodian of the Indian Constitution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349" y="2236205"/>
            <a:ext cx="7604911" cy="309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3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05800"/>
              </p:ext>
            </p:extLst>
          </p:nvPr>
        </p:nvGraphicFramePr>
        <p:xfrm>
          <a:off x="0" y="1"/>
          <a:ext cx="12192000" cy="1355729"/>
        </p:xfrm>
        <a:graphic>
          <a:graphicData uri="http://schemas.openxmlformats.org/drawingml/2006/table">
            <a:tbl>
              <a:tblPr/>
              <a:tblGrid>
                <a:gridCol w="1428751"/>
                <a:gridCol w="10458449"/>
                <a:gridCol w="304800"/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620" y="1448554"/>
            <a:ext cx="11334938" cy="787651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SUPREME COURT</a:t>
            </a:r>
            <a:endParaRPr lang="en-IN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78558" y="6492875"/>
            <a:ext cx="413442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2D709F5-0689-4F51-980C-752EEC7ED17D}" type="slidenum">
              <a:rPr lang="en-US" altLang="en-US"/>
              <a:pPr/>
              <a:t>4</a:t>
            </a:fld>
            <a:endParaRPr lang="en-US" altLang="en-US" dirty="0"/>
          </a:p>
        </p:txBody>
      </p:sp>
      <p:pic>
        <p:nvPicPr>
          <p:cNvPr id="308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" y="12524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 descr="See the source imag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75" y="1406649"/>
            <a:ext cx="9243588" cy="545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5441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05800"/>
              </p:ext>
            </p:extLst>
          </p:nvPr>
        </p:nvGraphicFramePr>
        <p:xfrm>
          <a:off x="0" y="1"/>
          <a:ext cx="12192000" cy="1355729"/>
        </p:xfrm>
        <a:graphic>
          <a:graphicData uri="http://schemas.openxmlformats.org/drawingml/2006/table">
            <a:tbl>
              <a:tblPr/>
              <a:tblGrid>
                <a:gridCol w="1428751"/>
                <a:gridCol w="10458449"/>
                <a:gridCol w="304800"/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620" y="1448554"/>
            <a:ext cx="11334938" cy="787651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APPOINTMENT OF JUDGES</a:t>
            </a:r>
            <a:endParaRPr lang="en-IN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78558" y="6492875"/>
            <a:ext cx="413442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2D709F5-0689-4F51-980C-752EEC7ED17D}" type="slidenum">
              <a:rPr lang="en-US" altLang="en-US"/>
              <a:pPr/>
              <a:t>5</a:t>
            </a:fld>
            <a:endParaRPr lang="en-US" altLang="en-US" dirty="0"/>
          </a:p>
        </p:txBody>
      </p:sp>
      <p:pic>
        <p:nvPicPr>
          <p:cNvPr id="308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" y="12524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2344847"/>
            <a:ext cx="10910180" cy="4148028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Every Judge of the Supreme Court,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after consulting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Chief Justice of the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Supreme Court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is appointed by the President of India.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Article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124 states the establishment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and constitution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of Supreme Court.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At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present, the Supreme Court consists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of 34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Judges (one CJI and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33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Judges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).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chief justice is appointed by the president after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consultation with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such judges of the Supreme Court and high courts as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he deems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necessary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. But now,  CJI is the </a:t>
            </a:r>
            <a:r>
              <a:rPr 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seniormost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judge in Supreme court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8909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05800"/>
              </p:ext>
            </p:extLst>
          </p:nvPr>
        </p:nvGraphicFramePr>
        <p:xfrm>
          <a:off x="0" y="1"/>
          <a:ext cx="12192000" cy="1355729"/>
        </p:xfrm>
        <a:graphic>
          <a:graphicData uri="http://schemas.openxmlformats.org/drawingml/2006/table">
            <a:tbl>
              <a:tblPr/>
              <a:tblGrid>
                <a:gridCol w="1428751"/>
                <a:gridCol w="10458449"/>
                <a:gridCol w="304800"/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620" y="1448554"/>
            <a:ext cx="11334938" cy="787651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Cambria" panose="02040503050406030204" pitchFamily="18" charset="0"/>
                <a:ea typeface="Cambria" panose="02040503050406030204" pitchFamily="18" charset="0"/>
              </a:rPr>
              <a:t>Qualifications</a:t>
            </a: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78558" y="6492875"/>
            <a:ext cx="413442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2D709F5-0689-4F51-980C-752EEC7ED17D}" type="slidenum">
              <a:rPr lang="en-US" altLang="en-US"/>
              <a:pPr/>
              <a:t>6</a:t>
            </a:fld>
            <a:endParaRPr lang="en-US" altLang="en-US" dirty="0"/>
          </a:p>
        </p:txBody>
      </p:sp>
      <p:pic>
        <p:nvPicPr>
          <p:cNvPr id="308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" y="12524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2344847"/>
            <a:ext cx="10910180" cy="41480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Under Article 124 (3), a person to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be appointed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as a Judge of the Supreme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Court should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have the following qualifications: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He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should be a citizen of India. He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should have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been a Judge of a High Court (or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High Courts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 succession) for ten years. </a:t>
            </a: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Or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He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should have been an advocate of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 High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Court (or High Courts in succession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) for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ten years. </a:t>
            </a: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Or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He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should be a distinguished jurist in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 opinion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of the President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Oath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is administered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by the President or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some person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appointed by him for this purpose.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9754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05800"/>
              </p:ext>
            </p:extLst>
          </p:nvPr>
        </p:nvGraphicFramePr>
        <p:xfrm>
          <a:off x="0" y="1"/>
          <a:ext cx="12192000" cy="1355729"/>
        </p:xfrm>
        <a:graphic>
          <a:graphicData uri="http://schemas.openxmlformats.org/drawingml/2006/table">
            <a:tbl>
              <a:tblPr/>
              <a:tblGrid>
                <a:gridCol w="1428751"/>
                <a:gridCol w="10458449"/>
                <a:gridCol w="304800"/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620" y="1448554"/>
            <a:ext cx="11334938" cy="787651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Cambria" panose="02040503050406030204" pitchFamily="18" charset="0"/>
                <a:ea typeface="Cambria" panose="02040503050406030204" pitchFamily="18" charset="0"/>
              </a:rPr>
              <a:t>Tenure of Judges</a:t>
            </a: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78558" y="6492875"/>
            <a:ext cx="413442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2D709F5-0689-4F51-980C-752EEC7ED17D}" type="slidenum">
              <a:rPr lang="en-US" altLang="en-US"/>
              <a:pPr/>
              <a:t>7</a:t>
            </a:fld>
            <a:endParaRPr lang="en-US" altLang="en-US" dirty="0"/>
          </a:p>
        </p:txBody>
      </p:sp>
      <p:pic>
        <p:nvPicPr>
          <p:cNvPr id="308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" y="12524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2344847"/>
            <a:ext cx="10910180" cy="4148028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Holds office until he attains the age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of 65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years.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Resign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his office by writing to the President.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Removed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from his office by the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President on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recommendation of the Parliament. Under Article 124 (4), a Judge of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 Supreme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Court shall not be removed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from his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office except by an order of the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President passed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after an address by each House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of the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Parliament by special majority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No Judge of the Supreme Court has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been impeached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so far.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9381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05800"/>
              </p:ext>
            </p:extLst>
          </p:nvPr>
        </p:nvGraphicFramePr>
        <p:xfrm>
          <a:off x="0" y="1"/>
          <a:ext cx="12192000" cy="1355729"/>
        </p:xfrm>
        <a:graphic>
          <a:graphicData uri="http://schemas.openxmlformats.org/drawingml/2006/table">
            <a:tbl>
              <a:tblPr/>
              <a:tblGrid>
                <a:gridCol w="1428751"/>
                <a:gridCol w="10458449"/>
                <a:gridCol w="304800"/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620" y="1448554"/>
            <a:ext cx="11334938" cy="787651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Cambria" panose="02040503050406030204" pitchFamily="18" charset="0"/>
                <a:ea typeface="Cambria" panose="02040503050406030204" pitchFamily="18" charset="0"/>
              </a:rPr>
              <a:t>Salaries and Allowances</a:t>
            </a: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78558" y="6492875"/>
            <a:ext cx="413442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2D709F5-0689-4F51-980C-752EEC7ED17D}" type="slidenum">
              <a:rPr lang="en-US" altLang="en-US"/>
              <a:pPr/>
              <a:t>8</a:t>
            </a:fld>
            <a:endParaRPr lang="en-US" altLang="en-US" dirty="0"/>
          </a:p>
        </p:txBody>
      </p:sp>
      <p:pic>
        <p:nvPicPr>
          <p:cNvPr id="308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" y="12524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2344847"/>
            <a:ext cx="10910180" cy="4148028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Under Article 125, the salaries, allowances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, privileges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leave and pension of the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Judges of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Supreme Court are determined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from time-to-time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by the Parliament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 2018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, the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salary of the chief justice was increased from ₹1 lakh to ₹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2.80 lakh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per month and that of a judge from ₹90,000 to ₹2.50 lakh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per month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retired chief justice and judges are entitled to 50 per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cent of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their last drawn salary as monthly pension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252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05800"/>
              </p:ext>
            </p:extLst>
          </p:nvPr>
        </p:nvGraphicFramePr>
        <p:xfrm>
          <a:off x="0" y="1"/>
          <a:ext cx="12192000" cy="1355729"/>
        </p:xfrm>
        <a:graphic>
          <a:graphicData uri="http://schemas.openxmlformats.org/drawingml/2006/table">
            <a:tbl>
              <a:tblPr/>
              <a:tblGrid>
                <a:gridCol w="1428751"/>
                <a:gridCol w="10458449"/>
                <a:gridCol w="304800"/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620" y="1448554"/>
            <a:ext cx="11334938" cy="787651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ACTING &amp; 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ADHOC </a:t>
            </a:r>
            <a:r>
              <a:rPr lang="en-US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JUDGES</a:t>
            </a:r>
            <a:endParaRPr lang="en-IN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78558" y="6492875"/>
            <a:ext cx="413442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2D709F5-0689-4F51-980C-752EEC7ED17D}" type="slidenum">
              <a:rPr lang="en-US" altLang="en-US"/>
              <a:pPr/>
              <a:t>9</a:t>
            </a:fld>
            <a:endParaRPr lang="en-US" altLang="en-US" dirty="0"/>
          </a:p>
        </p:txBody>
      </p:sp>
      <p:pic>
        <p:nvPicPr>
          <p:cNvPr id="308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" y="12524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2344847"/>
            <a:ext cx="10910180" cy="4148028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Under Article 126, The President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can appoint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 Judge of the Supreme Court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as an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acting CJI, when: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office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of CJI is vacant; </a:t>
            </a: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CJI is temporarily absent; </a:t>
            </a: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CJI is unable to perform the duties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of his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office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Under Article 127, if at any time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there should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not be a quorum of the Judges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of the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Supreme Court to hold or continue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any session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. CJI can appoint a Judge of the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High Court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as an Ad hoc Judge of the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Supreme Court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for a temporary period.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1738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1261</Words>
  <Application>Microsoft Office PowerPoint</Application>
  <PresentationFormat>Widescreen</PresentationFormat>
  <Paragraphs>107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</vt:lpstr>
      <vt:lpstr>Office Theme</vt:lpstr>
      <vt:lpstr>UNIVERSITY OF ENGINEERING &amp; MANAGEMENT, KOLKATA</vt:lpstr>
      <vt:lpstr>PowerPoint Presentation</vt:lpstr>
      <vt:lpstr>SUPREME COURT</vt:lpstr>
      <vt:lpstr>SUPREME COURT</vt:lpstr>
      <vt:lpstr>APPOINTMENT OF JUDGES</vt:lpstr>
      <vt:lpstr>Qualifications</vt:lpstr>
      <vt:lpstr>Tenure of Judges</vt:lpstr>
      <vt:lpstr>Salaries and Allowances</vt:lpstr>
      <vt:lpstr>ACTING &amp; ADHOC JUDGES</vt:lpstr>
      <vt:lpstr>JURISDICTION AND POWERS OF SUPREME COURT</vt:lpstr>
      <vt:lpstr>Original Jurisdiction</vt:lpstr>
      <vt:lpstr>Writ Jurisdiction</vt:lpstr>
      <vt:lpstr>Appellate Jurisdiction</vt:lpstr>
      <vt:lpstr>Advisory Jurisdiction</vt:lpstr>
      <vt:lpstr>Power of Judicial Review (Article 137)</vt:lpstr>
      <vt:lpstr>Constitutional Interpretation</vt:lpstr>
      <vt:lpstr>Before we wrap up……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ENGINEERING &amp; MANAGEMENT, KOLKATA</dc:title>
  <dc:creator>Devjyoti Das</dc:creator>
  <cp:lastModifiedBy>Devjyoti Das</cp:lastModifiedBy>
  <cp:revision>51</cp:revision>
  <dcterms:created xsi:type="dcterms:W3CDTF">2020-08-21T09:09:20Z</dcterms:created>
  <dcterms:modified xsi:type="dcterms:W3CDTF">2020-08-24T10:33:29Z</dcterms:modified>
</cp:coreProperties>
</file>